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8" r:id="rId3"/>
    <p:sldId id="257" r:id="rId4"/>
    <p:sldId id="260" r:id="rId5"/>
    <p:sldId id="261" r:id="rId6"/>
    <p:sldId id="262" r:id="rId7"/>
    <p:sldId id="298" r:id="rId8"/>
    <p:sldId id="263" r:id="rId9"/>
    <p:sldId id="303" r:id="rId10"/>
    <p:sldId id="297" r:id="rId11"/>
    <p:sldId id="299" r:id="rId12"/>
    <p:sldId id="275" r:id="rId13"/>
    <p:sldId id="276" r:id="rId14"/>
    <p:sldId id="277" r:id="rId15"/>
    <p:sldId id="279" r:id="rId16"/>
    <p:sldId id="300" r:id="rId17"/>
    <p:sldId id="301" r:id="rId18"/>
    <p:sldId id="302" r:id="rId19"/>
  </p:sldIdLst>
  <p:sldSz cx="9144000" cy="5143500" type="screen16x9"/>
  <p:notesSz cx="6858000" cy="9144000"/>
  <p:embeddedFontLst>
    <p:embeddedFont>
      <p:font typeface="Bebas Neu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BM Plex Sans Condense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3842" autoAdjust="0"/>
  </p:normalViewPr>
  <p:slideViewPr>
    <p:cSldViewPr snapToGrid="0">
      <p:cViewPr varScale="1">
        <p:scale>
          <a:sx n="89" d="100"/>
          <a:sy n="89" d="100"/>
        </p:scale>
        <p:origin x="568" y="56"/>
      </p:cViewPr>
      <p:guideLst/>
    </p:cSldViewPr>
  </p:slideViewPr>
  <p:outlineViewPr>
    <p:cViewPr>
      <p:scale>
        <a:sx n="33" d="100"/>
        <a:sy n="33" d="100"/>
      </p:scale>
      <p:origin x="0" y="-35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954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61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2e6846a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2e6846a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43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16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Smart Aquarium</a:t>
            </a:r>
            <a:br>
              <a:rPr lang="en-IN" dirty="0"/>
            </a:br>
            <a:r>
              <a:rPr lang="en-IN" dirty="0"/>
              <a:t>Based on iot </a:t>
            </a:r>
            <a:endParaRPr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63768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9637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823E-DF84-46B0-994C-1AF7D3CCB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8580"/>
            <a:ext cx="7671360" cy="683660"/>
          </a:xfrm>
        </p:spPr>
        <p:txBody>
          <a:bodyPr/>
          <a:lstStyle/>
          <a:p>
            <a:r>
              <a:rPr lang="en-IN" dirty="0"/>
              <a:t>Node red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4DB69-50F6-4BC4-8605-2E96AE2635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DFE83-3411-4E3F-8AF7-0B4FA03E9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6" t="23704" r="31833" b="11408"/>
          <a:stretch/>
        </p:blipFill>
        <p:spPr>
          <a:xfrm>
            <a:off x="518160" y="998220"/>
            <a:ext cx="5966460" cy="3977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Google Shape;231;p26">
            <a:extLst>
              <a:ext uri="{FF2B5EF4-FFF2-40B4-BE49-F238E27FC236}">
                <a16:creationId xmlns:a16="http://schemas.microsoft.com/office/drawing/2014/main" id="{1270FFE1-25EB-487A-9F95-FEE78A82D9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680" y="1422707"/>
            <a:ext cx="2572825" cy="3438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79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823E-DF84-46B0-994C-1AF7D3CCB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25" y="59876"/>
            <a:ext cx="7671360" cy="683660"/>
          </a:xfrm>
        </p:spPr>
        <p:txBody>
          <a:bodyPr/>
          <a:lstStyle/>
          <a:p>
            <a:r>
              <a:rPr lang="en-IN" dirty="0"/>
              <a:t>Web </a:t>
            </a:r>
            <a:r>
              <a:rPr lang="en-IN" dirty="0" err="1"/>
              <a:t>ui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4DB69-50F6-4BC4-8605-2E96AE2635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8" name="Google Shape;231;p26">
            <a:extLst>
              <a:ext uri="{FF2B5EF4-FFF2-40B4-BE49-F238E27FC236}">
                <a16:creationId xmlns:a16="http://schemas.microsoft.com/office/drawing/2014/main" id="{1270FFE1-25EB-487A-9F95-FEE78A82D9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680" y="1422707"/>
            <a:ext cx="2572825" cy="34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F7204-6A4F-44D6-B678-381BB1F9D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7" t="14772" r="6084" b="9729"/>
          <a:stretch/>
        </p:blipFill>
        <p:spPr>
          <a:xfrm>
            <a:off x="190925" y="842588"/>
            <a:ext cx="6189326" cy="4072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98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4294967295"/>
          </p:nvPr>
        </p:nvSpPr>
        <p:spPr>
          <a:xfrm>
            <a:off x="383680" y="246893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r>
              <a:rPr lang="en" sz="33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uilding mobile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dirty="0">
                <a:solidFill>
                  <a:schemeClr val="lt1"/>
                </a:solidFill>
                <a:effectLst/>
                <a:latin typeface="IBM Plex Sans Condensed" panose="020B0604020202020204" charset="0"/>
              </a:rPr>
              <a:t>It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IBM Plex Sans Condensed" panose="020B0604020202020204" charset="0"/>
              </a:rPr>
              <a:t>displays the sensor values and the buttons to control the water pump and feeding mechanism.</a:t>
            </a:r>
            <a:endParaRPr lang="en-US" sz="1800" dirty="0">
              <a:solidFill>
                <a:schemeClr val="bg1"/>
              </a:solidFill>
              <a:latin typeface="IBM Plex Sans Condensed" panose="020B0604020202020204" charset="0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17" name="Google Shape;317;p30"/>
          <p:cNvGrpSpPr/>
          <p:nvPr/>
        </p:nvGrpSpPr>
        <p:grpSpPr>
          <a:xfrm>
            <a:off x="6090908" y="989552"/>
            <a:ext cx="2714848" cy="3653541"/>
            <a:chOff x="6092896" y="1233444"/>
            <a:chExt cx="2714848" cy="3653541"/>
          </a:xfrm>
        </p:grpSpPr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F891D34-1ECA-4930-99B4-EB117712D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31" y="162631"/>
            <a:ext cx="2588535" cy="47972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5560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Blocks at back</a:t>
            </a:r>
            <a:endParaRPr sz="33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2" name="Google Shape;332;p31"/>
          <p:cNvGrpSpPr/>
          <p:nvPr/>
        </p:nvGrpSpPr>
        <p:grpSpPr>
          <a:xfrm>
            <a:off x="6429152" y="1034851"/>
            <a:ext cx="2714848" cy="3653541"/>
            <a:chOff x="6092896" y="1233444"/>
            <a:chExt cx="2714848" cy="3653541"/>
          </a:xfrm>
        </p:grpSpPr>
        <p:pic>
          <p:nvPicPr>
            <p:cNvPr id="333" name="Google Shape;33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5E5004-A353-480D-AE44-508061BD6E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3" t="26963" r="33084" b="8849"/>
          <a:stretch/>
        </p:blipFill>
        <p:spPr>
          <a:xfrm>
            <a:off x="675053" y="941641"/>
            <a:ext cx="5713513" cy="3912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40" name="Google Shape;340;p32"/>
          <p:cNvGrpSpPr/>
          <p:nvPr/>
        </p:nvGrpSpPr>
        <p:grpSpPr>
          <a:xfrm>
            <a:off x="3064933" y="626532"/>
            <a:ext cx="5299967" cy="3488267"/>
            <a:chOff x="1177450" y="241631"/>
            <a:chExt cx="6173152" cy="3616776"/>
          </a:xfrm>
        </p:grpSpPr>
        <p:sp>
          <p:nvSpPr>
            <p:cNvPr id="341" name="Google Shape;341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32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intimating the user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It will send a message “Alert: Water Level Low” to the user when water level goes below a certain value.</a:t>
            </a: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7283481" y="1489975"/>
            <a:ext cx="1850675" cy="3653525"/>
            <a:chOff x="6092899" y="1233450"/>
            <a:chExt cx="1850675" cy="3653525"/>
          </a:xfrm>
        </p:grpSpPr>
        <p:pic>
          <p:nvPicPr>
            <p:cNvPr id="348" name="Google Shape;348;p32"/>
            <p:cNvPicPr preferRelativeResize="0"/>
            <p:nvPr/>
          </p:nvPicPr>
          <p:blipFill rotWithShape="1">
            <a:blip r:embed="rId3">
              <a:alphaModFix/>
            </a:blip>
            <a:srcRect r="31833"/>
            <a:stretch/>
          </p:blipFill>
          <p:spPr>
            <a:xfrm>
              <a:off x="6092899" y="1233450"/>
              <a:ext cx="1850675" cy="3653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87A673F-CA7D-4B87-968D-948C5E45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92" t="14529" b="7266"/>
          <a:stretch/>
        </p:blipFill>
        <p:spPr>
          <a:xfrm>
            <a:off x="3674986" y="838200"/>
            <a:ext cx="4122814" cy="29272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190925" y="85725"/>
            <a:ext cx="8177725" cy="10703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When water level is set to 65 and </a:t>
            </a:r>
            <a:br>
              <a:rPr lang="en-IN" dirty="0"/>
            </a:br>
            <a:r>
              <a:rPr lang="en-IN" dirty="0"/>
              <a:t>button feed on is pressed</a:t>
            </a:r>
            <a:endParaRPr dirty="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770" y="109182"/>
            <a:ext cx="612270" cy="6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D3ED2C-33CC-4F51-AD2F-83A0C6712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1" r="1250" b="7479"/>
          <a:stretch/>
        </p:blipFill>
        <p:spPr>
          <a:xfrm>
            <a:off x="133775" y="1197981"/>
            <a:ext cx="6136709" cy="368050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715314-F3F8-4048-A27D-E7D01AD31B4B}"/>
              </a:ext>
            </a:extLst>
          </p:cNvPr>
          <p:cNvSpPr/>
          <p:nvPr/>
        </p:nvSpPr>
        <p:spPr>
          <a:xfrm>
            <a:off x="3784154" y="2222207"/>
            <a:ext cx="2067765" cy="136636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290AC100-4542-4C46-A841-C59F1CA9DFFC}"/>
              </a:ext>
            </a:extLst>
          </p:cNvPr>
          <p:cNvSpPr/>
          <p:nvPr/>
        </p:nvSpPr>
        <p:spPr>
          <a:xfrm rot="20634130">
            <a:off x="1823510" y="3558559"/>
            <a:ext cx="2060926" cy="316100"/>
          </a:xfrm>
          <a:prstGeom prst="curvedUpArrow">
            <a:avLst>
              <a:gd name="adj1" fmla="val 18500"/>
              <a:gd name="adj2" fmla="val 39792"/>
              <a:gd name="adj3" fmla="val 25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2784B-1F96-4208-A3F1-A8774C8A233E}"/>
              </a:ext>
            </a:extLst>
          </p:cNvPr>
          <p:cNvSpPr txBox="1"/>
          <p:nvPr/>
        </p:nvSpPr>
        <p:spPr>
          <a:xfrm>
            <a:off x="3836005" y="2330346"/>
            <a:ext cx="206776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Bebas Neue" panose="020B0604020202020204" charset="0"/>
              </a:rPr>
              <a:t>LOWER THRESHOLD  WATER LEVEL IS SET TO 60</a:t>
            </a:r>
          </a:p>
          <a:p>
            <a:endParaRPr lang="en-IN" dirty="0"/>
          </a:p>
        </p:txBody>
      </p:sp>
      <p:grpSp>
        <p:nvGrpSpPr>
          <p:cNvPr id="12" name="Google Shape;311;p30">
            <a:extLst>
              <a:ext uri="{FF2B5EF4-FFF2-40B4-BE49-F238E27FC236}">
                <a16:creationId xmlns:a16="http://schemas.microsoft.com/office/drawing/2014/main" id="{F13766EB-2771-45F1-B487-FD50C8FBC18A}"/>
              </a:ext>
            </a:extLst>
          </p:cNvPr>
          <p:cNvGrpSpPr/>
          <p:nvPr/>
        </p:nvGrpSpPr>
        <p:grpSpPr>
          <a:xfrm>
            <a:off x="6662145" y="563534"/>
            <a:ext cx="2119546" cy="4396359"/>
            <a:chOff x="2547150" y="238125"/>
            <a:chExt cx="2525675" cy="5238750"/>
          </a:xfrm>
        </p:grpSpPr>
        <p:sp>
          <p:nvSpPr>
            <p:cNvPr id="13" name="Google Shape;312;p30">
              <a:extLst>
                <a:ext uri="{FF2B5EF4-FFF2-40B4-BE49-F238E27FC236}">
                  <a16:creationId xmlns:a16="http://schemas.microsoft.com/office/drawing/2014/main" id="{C854CD94-625D-4318-A801-102EA9A039B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3;p30">
              <a:extLst>
                <a:ext uri="{FF2B5EF4-FFF2-40B4-BE49-F238E27FC236}">
                  <a16:creationId xmlns:a16="http://schemas.microsoft.com/office/drawing/2014/main" id="{D9FE9900-A854-45C5-8AC8-D4D2FE71D21F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4;p30">
              <a:extLst>
                <a:ext uri="{FF2B5EF4-FFF2-40B4-BE49-F238E27FC236}">
                  <a16:creationId xmlns:a16="http://schemas.microsoft.com/office/drawing/2014/main" id="{8C64BE19-A2A5-4120-9531-5C2CA6F2855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5;p30">
              <a:extLst>
                <a:ext uri="{FF2B5EF4-FFF2-40B4-BE49-F238E27FC236}">
                  <a16:creationId xmlns:a16="http://schemas.microsoft.com/office/drawing/2014/main" id="{3288139D-F731-42EC-940D-6E0D04DA71F2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AD32C7F-E7CF-43EC-9473-A159E66E08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31"/>
          <a:stretch/>
        </p:blipFill>
        <p:spPr>
          <a:xfrm>
            <a:off x="6724345" y="967631"/>
            <a:ext cx="1993571" cy="35897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CE886B-402D-4C19-A67E-643A08752857}"/>
              </a:ext>
            </a:extLst>
          </p:cNvPr>
          <p:cNvSpPr/>
          <p:nvPr/>
        </p:nvSpPr>
        <p:spPr>
          <a:xfrm>
            <a:off x="6843713" y="1743075"/>
            <a:ext cx="1614487" cy="479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6720-5BBD-4A12-B8F0-EA18A01F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59" y="-104271"/>
            <a:ext cx="7722319" cy="1067091"/>
          </a:xfrm>
        </p:spPr>
        <p:txBody>
          <a:bodyPr/>
          <a:lstStyle/>
          <a:p>
            <a:r>
              <a:rPr lang="en-IN" dirty="0"/>
              <a:t>When water level is set to 55 and </a:t>
            </a:r>
            <a:br>
              <a:rPr lang="en-IN" dirty="0"/>
            </a:br>
            <a:r>
              <a:rPr lang="en-IN" dirty="0"/>
              <a:t>button feed on is pressed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F0A17-E160-41E3-B46E-F6860C8B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925" y="4425158"/>
            <a:ext cx="2561344" cy="71834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EFB61-31DC-417F-BCBC-5D670E08EB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550D9-5762-418B-8574-38495E545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3" r="1172" b="9729"/>
          <a:stretch/>
        </p:blipFill>
        <p:spPr>
          <a:xfrm>
            <a:off x="184307" y="1008624"/>
            <a:ext cx="6393707" cy="3761305"/>
          </a:xfrm>
          <a:prstGeom prst="rect">
            <a:avLst/>
          </a:prstGeom>
        </p:spPr>
      </p:pic>
      <p:grpSp>
        <p:nvGrpSpPr>
          <p:cNvPr id="10" name="Google Shape;311;p30">
            <a:extLst>
              <a:ext uri="{FF2B5EF4-FFF2-40B4-BE49-F238E27FC236}">
                <a16:creationId xmlns:a16="http://schemas.microsoft.com/office/drawing/2014/main" id="{A0A3B21E-A063-48F0-9C03-009DB39663F3}"/>
              </a:ext>
            </a:extLst>
          </p:cNvPr>
          <p:cNvGrpSpPr/>
          <p:nvPr/>
        </p:nvGrpSpPr>
        <p:grpSpPr>
          <a:xfrm>
            <a:off x="6723631" y="373570"/>
            <a:ext cx="2119546" cy="4396359"/>
            <a:chOff x="2547150" y="238125"/>
            <a:chExt cx="2525675" cy="5238750"/>
          </a:xfrm>
        </p:grpSpPr>
        <p:sp>
          <p:nvSpPr>
            <p:cNvPr id="11" name="Google Shape;312;p30">
              <a:extLst>
                <a:ext uri="{FF2B5EF4-FFF2-40B4-BE49-F238E27FC236}">
                  <a16:creationId xmlns:a16="http://schemas.microsoft.com/office/drawing/2014/main" id="{03F36FD1-C082-44AD-B32B-7997968321A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3;p30">
              <a:extLst>
                <a:ext uri="{FF2B5EF4-FFF2-40B4-BE49-F238E27FC236}">
                  <a16:creationId xmlns:a16="http://schemas.microsoft.com/office/drawing/2014/main" id="{D3484DA4-248D-4F73-9338-0AC2A6732BF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4;p30">
              <a:extLst>
                <a:ext uri="{FF2B5EF4-FFF2-40B4-BE49-F238E27FC236}">
                  <a16:creationId xmlns:a16="http://schemas.microsoft.com/office/drawing/2014/main" id="{E482301C-907A-4589-8069-AF1094D1A692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5;p30">
              <a:extLst>
                <a:ext uri="{FF2B5EF4-FFF2-40B4-BE49-F238E27FC236}">
                  <a16:creationId xmlns:a16="http://schemas.microsoft.com/office/drawing/2014/main" id="{11D66D0D-EEF0-4918-B96C-5AD495375BF6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AutoShape 2">
            <a:extLst>
              <a:ext uri="{FF2B5EF4-FFF2-40B4-BE49-F238E27FC236}">
                <a16:creationId xmlns:a16="http://schemas.microsoft.com/office/drawing/2014/main" id="{8934F0B8-F4C4-419F-80D8-05958F3B72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119545" cy="21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82CA53D6-8B1D-4076-BC92-C91BCF01AD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450526" cy="245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69C3CF-9E9B-4CF1-96E8-0F80309CB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1"/>
          <a:stretch/>
        </p:blipFill>
        <p:spPr>
          <a:xfrm>
            <a:off x="6785831" y="777668"/>
            <a:ext cx="1993571" cy="3589740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89E91EC8-7CBE-43C3-8EC6-7AB2A07FE984}"/>
              </a:ext>
            </a:extLst>
          </p:cNvPr>
          <p:cNvSpPr/>
          <p:nvPr/>
        </p:nvSpPr>
        <p:spPr>
          <a:xfrm rot="20598594">
            <a:off x="1696916" y="3371863"/>
            <a:ext cx="921361" cy="21451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0AF32295-357C-4019-A0BE-A9CFC0818A36}"/>
              </a:ext>
            </a:extLst>
          </p:cNvPr>
          <p:cNvSpPr/>
          <p:nvPr/>
        </p:nvSpPr>
        <p:spPr>
          <a:xfrm rot="20634130">
            <a:off x="1624768" y="3525568"/>
            <a:ext cx="2255003" cy="377195"/>
          </a:xfrm>
          <a:prstGeom prst="curvedUpArrow">
            <a:avLst>
              <a:gd name="adj1" fmla="val 18500"/>
              <a:gd name="adj2" fmla="val 39792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2018F1E-A1B5-4C0A-98CA-9A9E67E77CF3}"/>
              </a:ext>
            </a:extLst>
          </p:cNvPr>
          <p:cNvSpPr/>
          <p:nvPr/>
        </p:nvSpPr>
        <p:spPr>
          <a:xfrm>
            <a:off x="3716697" y="2004291"/>
            <a:ext cx="2067765" cy="136636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F6CA0C-0A46-4912-90F4-BE99BB4918C4}"/>
              </a:ext>
            </a:extLst>
          </p:cNvPr>
          <p:cNvSpPr txBox="1"/>
          <p:nvPr/>
        </p:nvSpPr>
        <p:spPr>
          <a:xfrm>
            <a:off x="3651606" y="2167167"/>
            <a:ext cx="2195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  <a:latin typeface="Bebas Neue" panose="020B0604020202020204" charset="0"/>
              </a:rPr>
              <a:t>LOWER THRESHOLD  WATER LEVEL IS SET TO 60</a:t>
            </a:r>
          </a:p>
        </p:txBody>
      </p:sp>
    </p:spTree>
    <p:extLst>
      <p:ext uri="{BB962C8B-B14F-4D97-AF65-F5344CB8AC3E}">
        <p14:creationId xmlns:p14="http://schemas.microsoft.com/office/powerpoint/2010/main" val="403739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9D5B-2594-491A-A1AD-E5FCBEEA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5" y="247746"/>
            <a:ext cx="7593300" cy="396300"/>
          </a:xfrm>
        </p:spPr>
        <p:txBody>
          <a:bodyPr/>
          <a:lstStyle/>
          <a:p>
            <a:r>
              <a:rPr lang="en-IN" dirty="0"/>
              <a:t>Output in python 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A408E-810A-49C9-92C3-C3DC09953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B0AFB-BDB8-40F1-A9B4-E575CB3E68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DAF35-40F2-4A06-914F-104A088CC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4" r="20166" b="9643"/>
          <a:stretch/>
        </p:blipFill>
        <p:spPr>
          <a:xfrm>
            <a:off x="320465" y="753813"/>
            <a:ext cx="6949015" cy="417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1793512" y="1237362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 YOU</a:t>
            </a:r>
            <a:endParaRPr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63768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9637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67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2304750" y="3671003"/>
            <a:ext cx="4534500" cy="11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1"/>
                </a:solidFill>
              </a:rPr>
              <a:t>we are here because we love to give presentations. 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6279357" y="2257425"/>
            <a:ext cx="3066626" cy="2886075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304750" y="2498513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Hello!</a:t>
            </a:r>
            <a:endParaRPr sz="9600" dirty="0">
              <a:solidFill>
                <a:schemeClr val="lt2"/>
              </a:solidFill>
            </a:endParaRPr>
          </a:p>
        </p:txBody>
      </p:sp>
      <p:pic>
        <p:nvPicPr>
          <p:cNvPr id="1026" name="Picture 2" descr="MemberLogin - our.umbraco.com">
            <a:extLst>
              <a:ext uri="{FF2B5EF4-FFF2-40B4-BE49-F238E27FC236}">
                <a16:creationId xmlns:a16="http://schemas.microsoft.com/office/drawing/2014/main" id="{7C955350-46A3-4CCF-A696-540761A4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4" y="193782"/>
            <a:ext cx="1935056" cy="1935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emberLogin - our.umbraco.com">
            <a:extLst>
              <a:ext uri="{FF2B5EF4-FFF2-40B4-BE49-F238E27FC236}">
                <a16:creationId xmlns:a16="http://schemas.microsoft.com/office/drawing/2014/main" id="{5EAA6333-EF86-4CEE-85C6-2539D13F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286" y="190444"/>
            <a:ext cx="1935056" cy="1935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emberLogin - our.umbraco.com">
            <a:extLst>
              <a:ext uri="{FF2B5EF4-FFF2-40B4-BE49-F238E27FC236}">
                <a16:creationId xmlns:a16="http://schemas.microsoft.com/office/drawing/2014/main" id="{3398EA18-CB36-4B96-8902-A366115A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78" y="135863"/>
            <a:ext cx="1935056" cy="1935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C2BEE-EF7F-443A-83F7-8727FD9B6E39}"/>
              </a:ext>
            </a:extLst>
          </p:cNvPr>
          <p:cNvSpPr txBox="1"/>
          <p:nvPr/>
        </p:nvSpPr>
        <p:spPr>
          <a:xfrm>
            <a:off x="813153" y="1822987"/>
            <a:ext cx="130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ebas Neue" panose="020B0604020202020204" charset="0"/>
              </a:rPr>
              <a:t>Sri VAIKUNTH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93AA7-262F-447C-BEFD-62F25AA1DFDC}"/>
              </a:ext>
            </a:extLst>
          </p:cNvPr>
          <p:cNvSpPr txBox="1"/>
          <p:nvPr/>
        </p:nvSpPr>
        <p:spPr>
          <a:xfrm>
            <a:off x="3844792" y="1808760"/>
            <a:ext cx="1184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ebas Neue" panose="020B0604020202020204" charset="0"/>
              </a:rPr>
              <a:t>SHREYANSH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5DC06-D49E-4997-BF4C-7FBBB423A5DE}"/>
              </a:ext>
            </a:extLst>
          </p:cNvPr>
          <p:cNvSpPr txBox="1"/>
          <p:nvPr/>
        </p:nvSpPr>
        <p:spPr>
          <a:xfrm>
            <a:off x="6521131" y="1749691"/>
            <a:ext cx="147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ebas Neue" panose="020B0604020202020204" charset="0"/>
              </a:rPr>
              <a:t>SAI PAVAN TEJA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775350" y="183607"/>
            <a:ext cx="7593300" cy="5214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771600" y="749851"/>
            <a:ext cx="5552999" cy="42100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In this Project, we will make the aquarium that 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fully automated and can be monitored remotely.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Major features of this project are the mechanical feed design, and remote monitoring of parameters like feed level, water level.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This task is achieved using IBM IOT Watson platform, Node Red, MIT app inventor and Fast2sms.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This is supposed to reduce human efforts and errors in owing an aquarium.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“The Internet Of Things has potential to channge the world, just as the Internet did. Maybe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e</a:t>
            </a:r>
            <a:r>
              <a:rPr lang="en" dirty="0"/>
              <a:t>ven more so”.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79100" y="385763"/>
            <a:ext cx="7593300" cy="7703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Of ITEMS TO DISCUSS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BIG CONCEPT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ROADMAP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SENDIND DATA TO CLOUD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NODE RED FLOW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WEB UI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MIT MOBILE APPLICATON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OUTPUT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450" y="526963"/>
            <a:ext cx="548700" cy="66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6596305" y="1028895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7056576" y="118565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4593765" y="739198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5571687" y="318667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6147136" y="619841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5671767" y="1177920"/>
            <a:ext cx="260137" cy="2844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6307679" y="149547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6041575" y="1278712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787723" y="-83329"/>
            <a:ext cx="3411600" cy="200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700" dirty="0"/>
              <a:t>B</a:t>
            </a:r>
            <a:r>
              <a:rPr lang="en" sz="7700" dirty="0"/>
              <a:t>ig</a:t>
            </a:r>
            <a:br>
              <a:rPr lang="en" sz="7700" dirty="0"/>
            </a:br>
            <a:r>
              <a:rPr lang="en" sz="7700" dirty="0"/>
              <a:t>concept</a:t>
            </a:r>
            <a:endParaRPr sz="7700" dirty="0"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C241A-401C-4375-B683-01B39E0A82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73" t="47157" r="11919" b="22223"/>
          <a:stretch/>
        </p:blipFill>
        <p:spPr>
          <a:xfrm>
            <a:off x="787723" y="1812734"/>
            <a:ext cx="5094369" cy="33108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649605" y="20317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36" name="Google Shape;436;p3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437" name="Google Shape;437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0" name="Google Shape;44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3" name="Google Shape;44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5" name="Google Shape;445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6" name="Google Shape;44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9" name="Google Shape;44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1" name="Google Shape;451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2" name="Google Shape;45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5" name="Google Shape;45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457" name="Google Shape;457;p38"/>
          <p:cNvSpPr txBox="1"/>
          <p:nvPr/>
        </p:nvSpPr>
        <p:spPr>
          <a:xfrm>
            <a:off x="1109133" y="905933"/>
            <a:ext cx="1557117" cy="78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INSTALL REQUIRED PYTHON MODULES/PACKAGES  TO INTEGERTAE PYTHON WITH IBM CLOUD</a:t>
            </a:r>
          </a:p>
        </p:txBody>
      </p:sp>
      <p:sp>
        <p:nvSpPr>
          <p:cNvPr id="458" name="Google Shape;458;p38"/>
          <p:cNvSpPr txBox="1"/>
          <p:nvPr/>
        </p:nvSpPr>
        <p:spPr>
          <a:xfrm>
            <a:off x="3377205" y="905933"/>
            <a:ext cx="1286400" cy="78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dirty="0">
                <a:solidFill>
                  <a:schemeClr val="dk1"/>
                </a:solidFill>
                <a:effectLst/>
                <a:latin typeface="IBM Plex Sans Condensed"/>
                <a:sym typeface="IBM Plex Sans Condensed"/>
              </a:rPr>
              <a:t>CONFIGURE THE NODE RED FLOW TO RECEIVE DAT</a:t>
            </a:r>
            <a:r>
              <a:rPr lang="en" sz="1100" dirty="0">
                <a:solidFill>
                  <a:schemeClr val="dk1"/>
                </a:solidFill>
                <a:latin typeface="IBM Plex Sans Condensed"/>
                <a:sym typeface="IBM Plex Sans Condensed"/>
              </a:rPr>
              <a:t>A FROM IBM IOT PLATFORM</a:t>
            </a:r>
            <a:endParaRPr sz="11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5326139" y="905933"/>
            <a:ext cx="1396271" cy="78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333333"/>
                </a:solidFill>
                <a:latin typeface="IBM Plex Sans Condensed" panose="020B0604020202020204" charset="0"/>
              </a:rPr>
              <a:t>BUILD A MOBILE APLLICATION TO DISPLAY THE SENSOR VALUES </a:t>
            </a:r>
            <a:endParaRPr sz="1100" dirty="0">
              <a:solidFill>
                <a:schemeClr val="dk1"/>
              </a:solidFill>
              <a:latin typeface="IBM Plex Sans Condensed" panose="020B0604020202020204" charset="0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0" name="Google Shape;460;p38"/>
          <p:cNvSpPr txBox="1"/>
          <p:nvPr/>
        </p:nvSpPr>
        <p:spPr>
          <a:xfrm>
            <a:off x="2259740" y="4063599"/>
            <a:ext cx="1554674" cy="78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1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DEVELOP THE PYTHON CODE TO SEND RANDOM WATER LEVEL  SENSOR DATA TO THE CLOUD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4177981" y="4063600"/>
            <a:ext cx="155467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effectLst/>
                <a:latin typeface="IBM Plex Sans Condensed" panose="020B0604020202020204" charset="0"/>
              </a:rPr>
              <a:t>CREATE HTTP API’S FOR SENDING AND RECEIVING DATA FROM MOBILE APPLICATION</a:t>
            </a:r>
            <a:endParaRPr sz="1000" dirty="0">
              <a:solidFill>
                <a:schemeClr val="dk1"/>
              </a:solidFill>
              <a:latin typeface="IBM Plex Sans Condensed" panose="020B0604020202020204" charset="0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6474335" y="4063599"/>
            <a:ext cx="1554674" cy="64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CONFIGURE THE APLLICATION TO REECIVE THE DATA FROM CLOUD</a:t>
            </a:r>
            <a:endParaRPr sz="105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34209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01040" y="377198"/>
            <a:ext cx="7667610" cy="7753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Sending data to ibm cloud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324" y="1095994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6096888" y="589239"/>
            <a:ext cx="419450" cy="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Socket Programming in Python: Client, Server, and Peer | PubNub">
            <a:extLst>
              <a:ext uri="{FF2B5EF4-FFF2-40B4-BE49-F238E27FC236}">
                <a16:creationId xmlns:a16="http://schemas.microsoft.com/office/drawing/2014/main" id="{AA224809-3736-4DE8-981A-16CA79AF1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3" t="1040" r="27334" b="-2511"/>
          <a:stretch/>
        </p:blipFill>
        <p:spPr bwMode="auto">
          <a:xfrm>
            <a:off x="252799" y="2019273"/>
            <a:ext cx="1774121" cy="18164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is Cloud has Data, Not Rain. The cloud, in my opinion, is a modern… | by  Akshdeep Sharma | Medium">
            <a:extLst>
              <a:ext uri="{FF2B5EF4-FFF2-40B4-BE49-F238E27FC236}">
                <a16:creationId xmlns:a16="http://schemas.microsoft.com/office/drawing/2014/main" id="{757B10D6-D93F-4160-BEA9-AB78C66E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16" y="2019274"/>
            <a:ext cx="2664854" cy="17669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60C33B0-D60C-406C-B6A6-183086B7B6BB}"/>
              </a:ext>
            </a:extLst>
          </p:cNvPr>
          <p:cNvSpPr/>
          <p:nvPr/>
        </p:nvSpPr>
        <p:spPr>
          <a:xfrm>
            <a:off x="2300090" y="2689860"/>
            <a:ext cx="1327030" cy="373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4E9B-2AF5-4E48-91D7-C3653B2C8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32" y="245450"/>
            <a:ext cx="7593300" cy="396300"/>
          </a:xfrm>
        </p:spPr>
        <p:txBody>
          <a:bodyPr/>
          <a:lstStyle/>
          <a:p>
            <a:r>
              <a:rPr lang="en-IN" dirty="0"/>
              <a:t>PYTHON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12C8F-A59D-4A85-890F-DC8A1B55E4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630F8-FCC2-4BBF-A132-8ACA309D8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7" r="1250" b="8942"/>
          <a:stretch/>
        </p:blipFill>
        <p:spPr>
          <a:xfrm>
            <a:off x="250032" y="641750"/>
            <a:ext cx="8154343" cy="444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3130103"/>
      </p:ext>
    </p:extLst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352</Words>
  <Application>Microsoft Office PowerPoint</Application>
  <PresentationFormat>On-screen Show (16:9)</PresentationFormat>
  <Paragraphs>70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Bebas Neue</vt:lpstr>
      <vt:lpstr>IBM Plex Sans Condensed</vt:lpstr>
      <vt:lpstr>Calibri</vt:lpstr>
      <vt:lpstr>Flavius template</vt:lpstr>
      <vt:lpstr>Smart Aquarium Based on iot </vt:lpstr>
      <vt:lpstr>Hello!</vt:lpstr>
      <vt:lpstr>Abstract</vt:lpstr>
      <vt:lpstr>PowerPoint Presentation</vt:lpstr>
      <vt:lpstr>LIST Of ITEMS TO DISCUSS</vt:lpstr>
      <vt:lpstr>Big concept</vt:lpstr>
      <vt:lpstr>Roadmap</vt:lpstr>
      <vt:lpstr>Sending data to ibm cloud</vt:lpstr>
      <vt:lpstr>PYTHON CODE</vt:lpstr>
      <vt:lpstr>Node red flow</vt:lpstr>
      <vt:lpstr>Web ui</vt:lpstr>
      <vt:lpstr>PowerPoint Presentation</vt:lpstr>
      <vt:lpstr>PowerPoint Presentation</vt:lpstr>
      <vt:lpstr>PowerPoint Presentation</vt:lpstr>
      <vt:lpstr>When water level is set to 65 and  button feed on is pressed</vt:lpstr>
      <vt:lpstr>When water level is set to 55 and  button feed on is pressed</vt:lpstr>
      <vt:lpstr>Output in python shell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Aquarium Based on iot</dc:title>
  <dc:creator>Shreyansh kumar</dc:creator>
  <cp:lastModifiedBy>Shreyansh kumar</cp:lastModifiedBy>
  <cp:revision>6</cp:revision>
  <dcterms:modified xsi:type="dcterms:W3CDTF">2021-07-31T18:23:38Z</dcterms:modified>
</cp:coreProperties>
</file>